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51" r:id="rId2"/>
    <p:sldId id="335" r:id="rId3"/>
    <p:sldId id="352" r:id="rId4"/>
    <p:sldId id="353" r:id="rId5"/>
    <p:sldId id="354" r:id="rId6"/>
    <p:sldId id="355" r:id="rId7"/>
    <p:sldId id="356" r:id="rId8"/>
    <p:sldId id="358" r:id="rId9"/>
    <p:sldId id="360" r:id="rId10"/>
    <p:sldId id="361" r:id="rId11"/>
    <p:sldId id="362" r:id="rId12"/>
    <p:sldId id="363" r:id="rId13"/>
    <p:sldId id="364" r:id="rId14"/>
    <p:sldId id="365" r:id="rId15"/>
    <p:sldId id="366" r:id="rId16"/>
    <p:sldId id="367" r:id="rId17"/>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BCD6CA-168C-492E-BCC1-8A427D1F8DE0}" v="1" dt="2021-07-23T08:48:37.37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694" autoAdjust="0"/>
  </p:normalViewPr>
  <p:slideViewPr>
    <p:cSldViewPr>
      <p:cViewPr varScale="1">
        <p:scale>
          <a:sx n="100" d="100"/>
          <a:sy n="100" d="100"/>
        </p:scale>
        <p:origin x="19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hnauv-Vejgaard, Peter" userId="70a40926-7f9e-4157-a1ca-b2632b7b10af" providerId="ADAL" clId="{81BCD6CA-168C-492E-BCC1-8A427D1F8DE0}"/>
    <pc:docChg chg="modSld">
      <pc:chgData name="Kyhnauv-Vejgaard, Peter" userId="70a40926-7f9e-4157-a1ca-b2632b7b10af" providerId="ADAL" clId="{81BCD6CA-168C-492E-BCC1-8A427D1F8DE0}" dt="2021-07-23T08:48:37.379" v="0"/>
      <pc:docMkLst>
        <pc:docMk/>
      </pc:docMkLst>
      <pc:sldChg chg="modSp">
        <pc:chgData name="Kyhnauv-Vejgaard, Peter" userId="70a40926-7f9e-4157-a1ca-b2632b7b10af" providerId="ADAL" clId="{81BCD6CA-168C-492E-BCC1-8A427D1F8DE0}" dt="2021-07-23T08:48:37.379" v="0"/>
        <pc:sldMkLst>
          <pc:docMk/>
          <pc:sldMk cId="1176128109" sldId="351"/>
        </pc:sldMkLst>
        <pc:spChg chg="mod">
          <ac:chgData name="Kyhnauv-Vejgaard, Peter" userId="70a40926-7f9e-4157-a1ca-b2632b7b10af" providerId="ADAL" clId="{81BCD6CA-168C-492E-BCC1-8A427D1F8DE0}" dt="2021-07-23T08:48:37.379" v="0"/>
          <ac:spMkLst>
            <pc:docMk/>
            <pc:sldMk cId="1176128109" sldId="351"/>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a:t>
            </a:fld>
            <a:endParaRPr lang="da-DK" altLang="da-DK"/>
          </a:p>
        </p:txBody>
      </p:sp>
    </p:spTree>
    <p:extLst>
      <p:ext uri="{BB962C8B-B14F-4D97-AF65-F5344CB8AC3E}">
        <p14:creationId xmlns:p14="http://schemas.microsoft.com/office/powerpoint/2010/main" val="16513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a:t>
            </a:fld>
            <a:endParaRPr lang="da-DK" altLang="da-DK"/>
          </a:p>
        </p:txBody>
      </p:sp>
    </p:spTree>
    <p:extLst>
      <p:ext uri="{BB962C8B-B14F-4D97-AF65-F5344CB8AC3E}">
        <p14:creationId xmlns:p14="http://schemas.microsoft.com/office/powerpoint/2010/main" val="2504927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95901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53904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912813" y="742950"/>
            <a:ext cx="4956175" cy="3717925"/>
          </a:xfrm>
          <a:ln/>
        </p:spPr>
      </p:sp>
      <p:sp>
        <p:nvSpPr>
          <p:cNvPr id="2253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19650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912813" y="742950"/>
            <a:ext cx="4956175" cy="3717925"/>
          </a:xfrm>
          <a:ln/>
        </p:spPr>
      </p:sp>
      <p:sp>
        <p:nvSpPr>
          <p:cNvPr id="2457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418680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912813" y="742950"/>
            <a:ext cx="4956175" cy="3717925"/>
          </a:xfrm>
          <a:ln/>
        </p:spPr>
      </p:sp>
      <p:sp>
        <p:nvSpPr>
          <p:cNvPr id="26626"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28417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912813" y="742950"/>
            <a:ext cx="4956175" cy="3717925"/>
          </a:xfrm>
          <a:ln/>
        </p:spPr>
      </p:sp>
      <p:sp>
        <p:nvSpPr>
          <p:cNvPr id="2867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64538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ladsholder til slidebillede 1"/>
          <p:cNvSpPr>
            <a:spLocks noGrp="1" noRot="1" noChangeAspect="1" noChangeArrowheads="1" noTextEdit="1"/>
          </p:cNvSpPr>
          <p:nvPr>
            <p:ph type="sldImg"/>
          </p:nvPr>
        </p:nvSpPr>
        <p:spPr>
          <a:xfrm>
            <a:off x="912813" y="742950"/>
            <a:ext cx="4956175" cy="3717925"/>
          </a:xfrm>
          <a:ln/>
        </p:spPr>
      </p:sp>
      <p:sp>
        <p:nvSpPr>
          <p:cNvPr id="32770" name="Pladsholder til noter 2"/>
          <p:cNvSpPr>
            <a:spLocks noGrp="1" noChangeArrowheads="1"/>
          </p:cNvSpPr>
          <p:nvPr>
            <p:ph type="body" idx="1"/>
          </p:nvPr>
        </p:nvSpPr>
        <p:spPr>
          <a:noFill/>
        </p:spPr>
        <p:txBody>
          <a:bodyPr/>
          <a:lstStyle/>
          <a:p>
            <a:pPr eaLnBrk="1" hangingPunct="1"/>
            <a:endParaRPr lang="da-DK" altLang="da-DK"/>
          </a:p>
        </p:txBody>
      </p:sp>
      <p:sp>
        <p:nvSpPr>
          <p:cNvPr id="32771" name="Pladsholder til slidenumm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F54264B-67AF-473D-A7BA-09AD8A745D4D}" type="slidenum">
              <a:rPr lang="da-DK" altLang="da-DK" sz="1200" smtClean="0"/>
              <a:pPr/>
              <a:t>8</a:t>
            </a:fld>
            <a:endParaRPr lang="da-DK" altLang="da-DK" sz="1200"/>
          </a:p>
        </p:txBody>
      </p:sp>
    </p:spTree>
    <p:extLst>
      <p:ext uri="{BB962C8B-B14F-4D97-AF65-F5344CB8AC3E}">
        <p14:creationId xmlns:p14="http://schemas.microsoft.com/office/powerpoint/2010/main" val="407056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p:spPr>
        <p:txBody>
          <a:bodyPr>
            <a:normAutofit/>
          </a:bodyPr>
          <a:lstStyle/>
          <a:p>
            <a:pPr algn="ctr"/>
            <a:r>
              <a:rPr lang="da-DK" b="1" dirty="0"/>
              <a:t>FINANSIEL RAPPORTERING</a:t>
            </a:r>
          </a:p>
          <a:p>
            <a:pPr algn="ctr"/>
            <a:r>
              <a:rPr lang="da-DK" dirty="0"/>
              <a:t>- Teori og regulering, 7. </a:t>
            </a:r>
            <a:r>
              <a:rPr lang="da-DK"/>
              <a:t>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11</a:t>
            </a:r>
          </a:p>
          <a:p>
            <a:pPr algn="ctr">
              <a:spcBef>
                <a:spcPts val="1800"/>
              </a:spcBef>
            </a:pPr>
            <a:r>
              <a:rPr lang="da-DK" altLang="da-DK" sz="2000" b="1" dirty="0">
                <a:solidFill>
                  <a:srgbClr val="88BACF"/>
                </a:solidFill>
              </a:rPr>
              <a:t>Omkostninger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35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pPr>
              <a:lnSpc>
                <a:spcPct val="115000"/>
              </a:lnSpc>
              <a:spcAft>
                <a:spcPts val="1000"/>
              </a:spcAft>
            </a:pPr>
            <a:r>
              <a:rPr lang="da-DK" altLang="da-DK" sz="1400" dirty="0"/>
              <a:t>Det fysiske varelager kan principielt registreres på grundlag af enten et periodisk lagersystem eller et løbende lagersystem.</a:t>
            </a:r>
          </a:p>
          <a:p>
            <a:pPr>
              <a:lnSpc>
                <a:spcPct val="115000"/>
              </a:lnSpc>
              <a:spcAft>
                <a:spcPts val="1000"/>
              </a:spcAft>
            </a:pPr>
            <a:r>
              <a:rPr lang="da-DK" altLang="da-DK" sz="1400" i="1" dirty="0"/>
              <a:t>Det periodiske lagersystem</a:t>
            </a:r>
            <a:r>
              <a:rPr lang="da-DK" altLang="da-DK" sz="1400" dirty="0"/>
              <a:t> er karakteriseret ved, at mens tilgange altid registreres, føres der ikke en løbende registrering af afgange fra varelageret, som gør det muligt på ethvert tidspunkt at måle varelagerets fysiske størrelse.</a:t>
            </a:r>
          </a:p>
          <a:p>
            <a:r>
              <a:rPr lang="da-DK" altLang="da-DK" sz="1400" dirty="0"/>
              <a:t>Da der ikke foretages disse løbende registreringer af afgangene, vil opgørelsen af et </a:t>
            </a:r>
            <a:r>
              <a:rPr lang="da-DK" altLang="da-DK" sz="1400" dirty="0" err="1"/>
              <a:t>ultimolager</a:t>
            </a:r>
            <a:r>
              <a:rPr lang="da-DK" altLang="da-DK" sz="1400" dirty="0"/>
              <a:t> afhænge af en fysisk lageroptælling ved periodens slutning</a:t>
            </a:r>
          </a:p>
          <a:p>
            <a:pPr>
              <a:lnSpc>
                <a:spcPct val="115000"/>
              </a:lnSpc>
              <a:spcAft>
                <a:spcPts val="1000"/>
              </a:spcAft>
            </a:pPr>
            <a:r>
              <a:rPr lang="da-DK" altLang="da-DK" sz="1400" dirty="0"/>
              <a:t>I det periodiske lagersystem bestemmes det vareforbrug, der skal indgå i resultatopgørelsen, som et </a:t>
            </a:r>
            <a:r>
              <a:rPr lang="da-DK" altLang="da-DK" sz="1400" dirty="0" err="1"/>
              <a:t>residualbeløb</a:t>
            </a:r>
            <a:r>
              <a:rPr lang="da-DK" altLang="da-DK" sz="1400" dirty="0"/>
              <a:t> af den foretagne optælling.</a:t>
            </a:r>
          </a:p>
          <a:p>
            <a:pPr>
              <a:lnSpc>
                <a:spcPct val="115000"/>
              </a:lnSpc>
              <a:spcAft>
                <a:spcPts val="1000"/>
              </a:spcAft>
            </a:pPr>
            <a:r>
              <a:rPr lang="da-DK" altLang="da-DK" sz="1400" dirty="0">
                <a:solidFill>
                  <a:srgbClr val="000000"/>
                </a:solidFill>
              </a:rPr>
              <a:t>Det løbende lagersystem er karakteriseret ved, at der i periodens løb registreres såvel tilgange til som afgange fra varelageret. </a:t>
            </a:r>
          </a:p>
          <a:p>
            <a:pPr>
              <a:lnSpc>
                <a:spcPct val="115000"/>
              </a:lnSpc>
              <a:spcAft>
                <a:spcPts val="1000"/>
              </a:spcAft>
            </a:pPr>
            <a:r>
              <a:rPr lang="da-DK" altLang="da-DK" sz="1400" dirty="0">
                <a:solidFill>
                  <a:srgbClr val="000000"/>
                </a:solidFill>
              </a:rPr>
              <a:t>Når registreringerne gennemføres i både mængder og beløb, er det muligt at måle vareforbrug og lagerværdi for vilkårlige perioder og tidspunkter. </a:t>
            </a:r>
          </a:p>
          <a:p>
            <a:pPr>
              <a:lnSpc>
                <a:spcPct val="115000"/>
              </a:lnSpc>
              <a:spcAft>
                <a:spcPts val="1000"/>
              </a:spcAft>
            </a:pPr>
            <a:r>
              <a:rPr lang="da-DK" altLang="da-DK" sz="1400" dirty="0">
                <a:solidFill>
                  <a:srgbClr val="000000"/>
                </a:solidFill>
              </a:rPr>
              <a:t>Samtidig er det muligt at sammenligne den registrerede beholdning af vareenheder med fysisk optælling til kontrolformål.</a:t>
            </a: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Måling af </a:t>
            </a:r>
            <a:r>
              <a:rPr lang="da-DK" dirty="0"/>
              <a:t>varelager</a:t>
            </a:r>
            <a:endParaRPr lang="da-DK" alt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4317064"/>
      </p:ext>
    </p:extLst>
  </p:cSld>
  <p:clrMapOvr>
    <a:masterClrMapping/>
  </p:clrMapOvr>
  <mc:AlternateContent xmlns:mc="http://schemas.openxmlformats.org/markup-compatibility/2006" xmlns:p14="http://schemas.microsoft.com/office/powerpoint/2010/main">
    <mc:Choice Requires="p14">
      <p:transition spd="slow" p14:dur="2000" advTm="83520"/>
    </mc:Choice>
    <mc:Fallback xmlns="">
      <p:transition spd="slow" advTm="8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pPr>
              <a:lnSpc>
                <a:spcPct val="115000"/>
              </a:lnSpc>
              <a:spcAft>
                <a:spcPts val="1000"/>
              </a:spcAft>
            </a:pPr>
            <a:r>
              <a:rPr lang="da-DK" altLang="da-DK"/>
              <a:t>Der findes fortsat virksomheder, for hvilke det er nødvendigt at måle lagerværdien på grundlag af eksplicitte forudsætninger om varestrømmens forløb fra indkøb over lager (produktion) til salg, og dette fører frem til de metoder, som er tilladt efter Årsregnskabsloven:</a:t>
            </a:r>
          </a:p>
          <a:p>
            <a:pPr>
              <a:spcAft>
                <a:spcPts val="288"/>
              </a:spcAft>
            </a:pPr>
            <a:r>
              <a:rPr lang="da-DK" altLang="da-DK">
                <a:solidFill>
                  <a:srgbClr val="000000"/>
                </a:solidFill>
              </a:rPr>
              <a:t>Først ind – først ud (FIFO – First In – First Out).</a:t>
            </a:r>
          </a:p>
          <a:p>
            <a:pPr>
              <a:spcBef>
                <a:spcPts val="1413"/>
              </a:spcBef>
              <a:spcAft>
                <a:spcPts val="288"/>
              </a:spcAft>
            </a:pPr>
            <a:r>
              <a:rPr lang="da-DK" altLang="da-DK">
                <a:solidFill>
                  <a:srgbClr val="000000"/>
                </a:solidFill>
              </a:rPr>
              <a:t>Sidst ind – først ud (LIFO – Last In – First Out).</a:t>
            </a:r>
          </a:p>
          <a:p>
            <a:pPr>
              <a:lnSpc>
                <a:spcPct val="115000"/>
              </a:lnSpc>
              <a:spcAft>
                <a:spcPts val="1000"/>
              </a:spcAft>
            </a:pPr>
            <a:r>
              <a:rPr lang="da-DK" altLang="da-DK" sz="1200" b="1"/>
              <a:t>LIFO-metoden er ikke længere tilladt i Årsregnskabsloven, og vil derfor ikke være genstand for gennemgang.</a:t>
            </a:r>
            <a:endParaRPr lang="da-DK"/>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Måling af varelager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8082313"/>
      </p:ext>
    </p:extLst>
  </p:cSld>
  <p:clrMapOvr>
    <a:masterClrMapping/>
  </p:clrMapOvr>
  <mc:AlternateContent xmlns:mc="http://schemas.openxmlformats.org/markup-compatibility/2006" xmlns:p14="http://schemas.microsoft.com/office/powerpoint/2010/main">
    <mc:Choice Requires="p14">
      <p:transition spd="slow" p14:dur="2000" advTm="36017"/>
    </mc:Choice>
    <mc:Fallback xmlns="">
      <p:transition spd="slow" advTm="3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pPr>
              <a:spcBef>
                <a:spcPts val="600"/>
              </a:spcBef>
              <a:spcAft>
                <a:spcPts val="600"/>
              </a:spcAft>
            </a:pPr>
            <a:r>
              <a:rPr lang="da-DK" altLang="da-DK" sz="1800" b="1" dirty="0"/>
              <a:t>Eksempler på afskrivningsmetoder</a:t>
            </a:r>
          </a:p>
          <a:p>
            <a:endParaRPr lang="da-DK" altLang="da-DK" dirty="0"/>
          </a:p>
          <a:p>
            <a:r>
              <a:rPr lang="da-DK" altLang="da-DK" dirty="0"/>
              <a:t>På trods af, at Årsregnskabsloven har indført en definition på omkostninger, som stammer fra det formueorienterede paradigme, må det erkendes, at der i virkelighedens verden er behov for en praktisk måde at allokere nedgangen i de fremtidige økonomiske fordele ved et langfristet aktiv på</a:t>
            </a:r>
          </a:p>
          <a:p>
            <a:endParaRPr lang="da-DK" dirty="0"/>
          </a:p>
          <a:p>
            <a:r>
              <a:rPr lang="da-DK" altLang="da-DK" dirty="0"/>
              <a:t>På denne baggrund er der udviklet en række mere eller mindre enkle afskrivnings-metoder, som alle er </a:t>
            </a:r>
            <a:r>
              <a:rPr lang="da-DK" altLang="da-DK" b="1" u="sng" dirty="0"/>
              <a:t>kalkulatoriske</a:t>
            </a:r>
            <a:r>
              <a:rPr lang="da-DK" altLang="da-DK" dirty="0"/>
              <a:t>, for på den måde at imødekomme behovet for, at virksomheder praktisk kan indregne værdinedgangen af de langfristede aktiver og matche denne med indtægterne, som aktivet skaber.</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Afskrivninger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6949525"/>
      </p:ext>
    </p:extLst>
  </p:cSld>
  <p:clrMapOvr>
    <a:masterClrMapping/>
  </p:clrMapOvr>
  <mc:AlternateContent xmlns:mc="http://schemas.openxmlformats.org/markup-compatibility/2006" xmlns:p14="http://schemas.microsoft.com/office/powerpoint/2010/main">
    <mc:Choice Requires="p14">
      <p:transition spd="slow" p14:dur="2000" advTm="79838"/>
    </mc:Choice>
    <mc:Fallback xmlns="">
      <p:transition spd="slow" advTm="7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el 4"/>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p>
        </p:txBody>
      </p:sp>
      <p:sp>
        <p:nvSpPr>
          <p:cNvPr id="2" name="Content Placeholder 1"/>
          <p:cNvSpPr>
            <a:spLocks noGrp="1"/>
          </p:cNvSpPr>
          <p:nvPr>
            <p:ph idx="1"/>
          </p:nvPr>
        </p:nvSpPr>
        <p:spPr/>
        <p:txBody>
          <a:bodyPr/>
          <a:lstStyle/>
          <a:p>
            <a:pPr>
              <a:lnSpc>
                <a:spcPct val="115000"/>
              </a:lnSpc>
              <a:spcAft>
                <a:spcPts val="1000"/>
              </a:spcAft>
            </a:pPr>
            <a:r>
              <a:rPr lang="da-DK" altLang="da-DK" sz="1400" b="1" dirty="0"/>
              <a:t>Lineær afskrivning. </a:t>
            </a:r>
          </a:p>
          <a:p>
            <a:pPr>
              <a:spcAft>
                <a:spcPts val="1000"/>
              </a:spcAft>
            </a:pPr>
            <a:r>
              <a:rPr lang="da-DK" altLang="da-DK" dirty="0"/>
              <a:t>Denne form for afskrivning er rent matematisk og bogholderimæssigt den nemmeste metode for afskrivning, hvis man ser bort fra </a:t>
            </a:r>
            <a:r>
              <a:rPr lang="da-DK" altLang="da-DK" dirty="0" err="1"/>
              <a:t>straksafskrivning</a:t>
            </a:r>
            <a:r>
              <a:rPr lang="da-DK" altLang="da-DK" dirty="0"/>
              <a:t>.</a:t>
            </a:r>
          </a:p>
          <a:p>
            <a:pPr>
              <a:spcAft>
                <a:spcPts val="1000"/>
              </a:spcAft>
            </a:pPr>
            <a:endParaRPr lang="da-DK" dirty="0"/>
          </a:p>
          <a:p>
            <a:pPr>
              <a:lnSpc>
                <a:spcPct val="115000"/>
              </a:lnSpc>
              <a:spcAft>
                <a:spcPts val="1000"/>
              </a:spcAft>
            </a:pPr>
            <a:r>
              <a:rPr lang="da-DK" altLang="da-DK" sz="1400" b="1" dirty="0"/>
              <a:t>Degressiv afskrivning. </a:t>
            </a:r>
            <a:endParaRPr lang="da-DK" altLang="da-DK" dirty="0"/>
          </a:p>
          <a:p>
            <a:pPr>
              <a:spcAft>
                <a:spcPts val="1000"/>
              </a:spcAft>
            </a:pPr>
            <a:r>
              <a:rPr lang="da-DK" altLang="da-DK" dirty="0"/>
              <a:t>Den degressive afskrivningsform kendes bl.a. fra skattelovgivningen. I regneeksemplet – og i skattelovgivningen – fremtræder den som en geometrisk degressiv metode, hvor saldoen afskrives med en konstant afskrivningsprocent (saldometoden).</a:t>
            </a:r>
            <a:endParaRPr lang="da-DK" dirty="0"/>
          </a:p>
        </p:txBody>
      </p:sp>
      <p:sp>
        <p:nvSpPr>
          <p:cNvPr id="3" name="Text Placeholder 2"/>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Afskrivninger</a:t>
            </a:r>
          </a:p>
          <a:p>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8992737"/>
      </p:ext>
    </p:extLst>
  </p:cSld>
  <p:clrMapOvr>
    <a:masterClrMapping/>
  </p:clrMapOvr>
  <mc:AlternateContent xmlns:mc="http://schemas.openxmlformats.org/markup-compatibility/2006" xmlns:p14="http://schemas.microsoft.com/office/powerpoint/2010/main">
    <mc:Choice Requires="p14">
      <p:transition spd="slow" p14:dur="2000" advTm="47271"/>
    </mc:Choice>
    <mc:Fallback xmlns="">
      <p:transition spd="slow" advTm="47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pPr>
              <a:spcAft>
                <a:spcPts val="850"/>
              </a:spcAft>
            </a:pPr>
            <a:r>
              <a:rPr lang="da-DK" altLang="da-DK" b="1" dirty="0">
                <a:solidFill>
                  <a:srgbClr val="000000"/>
                </a:solidFill>
                <a:cs typeface="Times New Roman" panose="02020603050405020304" pitchFamily="18" charset="0"/>
              </a:rPr>
              <a:t>Progressiv afskrivning. </a:t>
            </a:r>
          </a:p>
          <a:p>
            <a:pPr>
              <a:spcAft>
                <a:spcPts val="850"/>
              </a:spcAft>
            </a:pPr>
            <a:r>
              <a:rPr lang="da-DK" altLang="da-DK" dirty="0">
                <a:solidFill>
                  <a:srgbClr val="000000"/>
                </a:solidFill>
                <a:cs typeface="Times New Roman" panose="02020603050405020304" pitchFamily="18" charset="0"/>
              </a:rPr>
              <a:t>Som direkte modsætning til den degressive metode findes den progressive afskrivningsmetode, som ligeledes kaldes accelererende afskrivningsmetode, da den til forskel fra den degressive metode sikrer en stigende afskrivning af aktivet.</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Afskrivninger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5288344"/>
      </p:ext>
    </p:extLst>
  </p:cSld>
  <p:clrMapOvr>
    <a:masterClrMapping/>
  </p:clrMapOvr>
  <mc:AlternateContent xmlns:mc="http://schemas.openxmlformats.org/markup-compatibility/2006" xmlns:p14="http://schemas.microsoft.com/office/powerpoint/2010/main">
    <mc:Choice Requires="p14">
      <p:transition spd="slow" p14:dur="2000" advTm="29623"/>
    </mc:Choice>
    <mc:Fallback xmlns="">
      <p:transition spd="slow" advTm="2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r>
              <a:rPr lang="da-DK" altLang="da-DK" dirty="0">
                <a:solidFill>
                  <a:srgbClr val="000000"/>
                </a:solidFill>
              </a:rPr>
              <a:t>Sammenfattende kan de tre mekaniske modeller illustreres således – </a:t>
            </a:r>
            <a:r>
              <a:rPr lang="da-DK" altLang="da-DK" i="1" dirty="0">
                <a:solidFill>
                  <a:srgbClr val="000000"/>
                </a:solidFill>
              </a:rPr>
              <a:t>figur over afskrivningsprofiler</a:t>
            </a:r>
            <a:r>
              <a:rPr lang="da-DK" altLang="da-DK" dirty="0">
                <a:solidFill>
                  <a:srgbClr val="000000"/>
                </a:solidFill>
              </a:rPr>
              <a:t>:</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Afskrivninger</a:t>
            </a:r>
          </a:p>
        </p:txBody>
      </p:sp>
      <p:pic>
        <p:nvPicPr>
          <p:cNvPr id="7" name="Picture 6"/>
          <p:cNvPicPr>
            <a:picLocks noChangeAspect="1"/>
          </p:cNvPicPr>
          <p:nvPr/>
        </p:nvPicPr>
        <p:blipFill>
          <a:blip r:embed="rId4"/>
          <a:stretch>
            <a:fillRect/>
          </a:stretch>
        </p:blipFill>
        <p:spPr>
          <a:xfrm>
            <a:off x="2195736" y="2564904"/>
            <a:ext cx="6036052" cy="33782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92383197"/>
      </p:ext>
    </p:extLst>
  </p:cSld>
  <p:clrMapOvr>
    <a:masterClrMapping/>
  </p:clrMapOvr>
  <mc:AlternateContent xmlns:mc="http://schemas.openxmlformats.org/markup-compatibility/2006" xmlns:p14="http://schemas.microsoft.com/office/powerpoint/2010/main">
    <mc:Choice Requires="p14">
      <p:transition spd="slow" p14:dur="2000" advTm="39793"/>
    </mc:Choice>
    <mc:Fallback xmlns="">
      <p:transition spd="slow" advTm="3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endParaRPr lang="da-DK" dirty="0"/>
          </a:p>
        </p:txBody>
      </p:sp>
      <p:sp>
        <p:nvSpPr>
          <p:cNvPr id="3" name="Content Placeholder 2"/>
          <p:cNvSpPr>
            <a:spLocks noGrp="1"/>
          </p:cNvSpPr>
          <p:nvPr>
            <p:ph idx="1"/>
          </p:nvPr>
        </p:nvSpPr>
        <p:spPr/>
        <p:txBody>
          <a:bodyPr/>
          <a:lstStyle/>
          <a:p>
            <a:r>
              <a:rPr lang="da-DK" altLang="da-DK" sz="1800" b="1" dirty="0">
                <a:cs typeface="Times New Roman" panose="02020603050405020304" pitchFamily="18" charset="0"/>
              </a:rPr>
              <a:t>Produktionsintensitetsmetoden </a:t>
            </a:r>
          </a:p>
          <a:p>
            <a:endParaRPr lang="da-DK" altLang="da-DK" dirty="0">
              <a:cs typeface="Times New Roman" panose="02020603050405020304" pitchFamily="18" charset="0"/>
            </a:endParaRPr>
          </a:p>
          <a:p>
            <a:r>
              <a:rPr lang="da-DK" altLang="da-DK" dirty="0">
                <a:cs typeface="Times New Roman" panose="02020603050405020304" pitchFamily="18" charset="0"/>
              </a:rPr>
              <a:t>Endelig findes en metode, som i langt højere grad egner sig til at illustrere den reelle nedgang i fremtidige økonomiske fordele for aktivet. </a:t>
            </a:r>
          </a:p>
          <a:p>
            <a:endParaRPr lang="da-DK" altLang="da-DK" dirty="0">
              <a:cs typeface="Times New Roman" panose="02020603050405020304" pitchFamily="18" charset="0"/>
            </a:endParaRPr>
          </a:p>
          <a:p>
            <a:r>
              <a:rPr lang="da-DK" altLang="da-DK" dirty="0">
                <a:cs typeface="Times New Roman" panose="02020603050405020304" pitchFamily="18" charset="0"/>
              </a:rPr>
              <a:t>Denne metode tilpasser afskrivningsbeløbet pr. år efter udnyttelse, og udnyttelsen måles i kvantitative størrelser som kilo, liter, timer osv. </a:t>
            </a: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r>
              <a:rPr lang="da-DK" altLang="da-DK" dirty="0">
                <a:cs typeface="Times New Roman" panose="02020603050405020304" pitchFamily="18" charset="0"/>
              </a:rPr>
              <a:t>Eksempelvis en grusgrav med et beregnet/estimeret/målt indhold af grus på 10 mio. tons grus – ved en årlig udnyttelse på eksempelvis 500.000 tons (måles ved vejning af lastbiler/eller mål i forhold til lastbilernes kapacitet), så har grusgraven en forventet levetid på 20 år.</a:t>
            </a: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Afskrivninger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291181"/>
      </p:ext>
    </p:extLst>
  </p:cSld>
  <p:clrMapOvr>
    <a:masterClrMapping/>
  </p:clrMapOvr>
  <mc:AlternateContent xmlns:mc="http://schemas.openxmlformats.org/markup-compatibility/2006" xmlns:p14="http://schemas.microsoft.com/office/powerpoint/2010/main">
    <mc:Choice Requires="p14">
      <p:transition spd="slow" p14:dur="2000" advTm="60686"/>
    </mc:Choice>
    <mc:Fallback xmlns="">
      <p:transition spd="slow" advTm="6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11</a:t>
            </a:r>
          </a:p>
        </p:txBody>
      </p:sp>
      <p:sp>
        <p:nvSpPr>
          <p:cNvPr id="4" name="Content Placeholder 3"/>
          <p:cNvSpPr>
            <a:spLocks noGrp="1"/>
          </p:cNvSpPr>
          <p:nvPr>
            <p:ph idx="1"/>
          </p:nvPr>
        </p:nvSpPr>
        <p:spPr/>
        <p:txBody>
          <a:bodyPr/>
          <a:lstStyle/>
          <a:p>
            <a:pPr marL="0" indent="0" eaLnBrk="1" hangingPunct="1">
              <a:buNone/>
              <a:defRPr/>
            </a:pPr>
            <a:r>
              <a:rPr lang="da-DK" sz="1400" dirty="0"/>
              <a:t>Når du har læst dette kapitel, skal du kunne redegøre for:</a:t>
            </a:r>
          </a:p>
          <a:p>
            <a:pPr>
              <a:spcBef>
                <a:spcPct val="0"/>
              </a:spcBef>
              <a:buClrTx/>
              <a:buFont typeface="Arial" panose="020B0604020202020204" pitchFamily="34" charset="0"/>
              <a:buChar char="•"/>
              <a:defRPr/>
            </a:pPr>
            <a:endParaRPr lang="da-DK" sz="1400" dirty="0"/>
          </a:p>
          <a:p>
            <a:pPr marL="285750" indent="-285750" eaLnBrk="1" hangingPunct="1">
              <a:buFont typeface="Arial" panose="020B0604020202020204" pitchFamily="34" charset="0"/>
              <a:buChar char="•"/>
              <a:defRPr/>
            </a:pPr>
            <a:r>
              <a:rPr lang="da-DK" altLang="da-DK" sz="1400" dirty="0"/>
              <a:t>Definitionen på omkostninger i hhv. Årsregnskabsloven og IFRS og forskellene mellem dem.</a:t>
            </a:r>
          </a:p>
          <a:p>
            <a:pPr marL="285750" indent="-285750" eaLnBrk="1" hangingPunct="1">
              <a:buFont typeface="Arial" panose="020B0604020202020204" pitchFamily="34" charset="0"/>
              <a:buChar char="•"/>
              <a:defRPr/>
            </a:pPr>
            <a:endParaRPr lang="da-DK" altLang="da-DK" sz="1400" dirty="0"/>
          </a:p>
          <a:p>
            <a:pPr marL="285750" indent="-285750" eaLnBrk="1" hangingPunct="1">
              <a:buFont typeface="Arial" panose="020B0604020202020204" pitchFamily="34" charset="0"/>
              <a:buChar char="•"/>
              <a:defRPr/>
            </a:pPr>
            <a:r>
              <a:rPr lang="da-DK" altLang="da-DK" sz="1400" dirty="0" err="1"/>
              <a:t>Matching</a:t>
            </a:r>
            <a:r>
              <a:rPr lang="da-DK" altLang="da-DK" sz="1400" dirty="0"/>
              <a:t> princippets implementering inden for rammerne af definitioner, indregningskriterier og målegrundlag for posterne i balancen.</a:t>
            </a:r>
          </a:p>
          <a:p>
            <a:pPr marL="285750" indent="-285750" eaLnBrk="1" hangingPunct="1">
              <a:buFont typeface="Arial" panose="020B0604020202020204" pitchFamily="34" charset="0"/>
              <a:buChar char="•"/>
              <a:defRPr/>
            </a:pPr>
            <a:endParaRPr lang="da-DK" altLang="da-DK" sz="1400" dirty="0"/>
          </a:p>
          <a:p>
            <a:pPr marL="285750" indent="-285750" eaLnBrk="1" hangingPunct="1">
              <a:buFont typeface="Arial" panose="020B0604020202020204" pitchFamily="34" charset="0"/>
              <a:buChar char="•"/>
              <a:defRPr/>
            </a:pPr>
            <a:r>
              <a:rPr lang="da-DK" altLang="da-DK" sz="1400" dirty="0"/>
              <a:t>Ordinære og særlige poster.</a:t>
            </a:r>
          </a:p>
          <a:p>
            <a:pPr marL="285750" indent="-285750" eaLnBrk="1" hangingPunct="1">
              <a:buFont typeface="Arial" panose="020B0604020202020204" pitchFamily="34" charset="0"/>
              <a:buChar char="•"/>
              <a:defRPr/>
            </a:pPr>
            <a:endParaRPr lang="da-DK" altLang="da-DK" sz="1400" dirty="0"/>
          </a:p>
          <a:p>
            <a:pPr marL="285750" indent="-285750" eaLnBrk="1" hangingPunct="1">
              <a:buFont typeface="Arial" panose="020B0604020202020204" pitchFamily="34" charset="0"/>
              <a:buChar char="•"/>
              <a:defRPr/>
            </a:pPr>
            <a:r>
              <a:rPr lang="da-DK" altLang="da-DK" sz="1400" dirty="0"/>
              <a:t>Måling af vareforbruget på grundlag af FIFO-metoden og vejet gennemsnit.</a:t>
            </a:r>
            <a:endParaRPr lang="da-DK" sz="1400" dirty="0"/>
          </a:p>
        </p:txBody>
      </p:sp>
      <p:sp>
        <p:nvSpPr>
          <p:cNvPr id="3" name="Text Placeholder 2"/>
          <p:cNvSpPr>
            <a:spLocks noGrp="1"/>
          </p:cNvSpPr>
          <p:nvPr>
            <p:ph type="body" sz="quarter" idx="11"/>
          </p:nvPr>
        </p:nvSpPr>
        <p:spPr/>
        <p:txBody>
          <a:bodyPr/>
          <a:lstStyle/>
          <a:p>
            <a:endParaRPr lang="da-DK"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36"/>
    </mc:Choice>
    <mc:Fallback xmlns="">
      <p:transition spd="slow" advTm="2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8"/>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a:t>Omkostninger</a:t>
            </a:r>
          </a:p>
        </p:txBody>
      </p:sp>
      <p:sp>
        <p:nvSpPr>
          <p:cNvPr id="2" name="Content Placeholder 1"/>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1"/>
            <a:r>
              <a:rPr lang="da-DK" altLang="da-DK" dirty="0"/>
              <a:t>Står for den samlede værdinedgang i perioden</a:t>
            </a:r>
          </a:p>
          <a:p>
            <a:pPr lvl="2"/>
            <a:r>
              <a:rPr lang="da-DK" altLang="da-DK" dirty="0"/>
              <a:t>Anvendes på aktiemarkedet</a:t>
            </a:r>
          </a:p>
          <a:p>
            <a:pPr lvl="2"/>
            <a:r>
              <a:rPr lang="da-DK" altLang="da-DK" dirty="0"/>
              <a:t>Uafhængige af årsregnskabets omkostningsbegreb</a:t>
            </a:r>
          </a:p>
          <a:p>
            <a:pPr lvl="2"/>
            <a:endParaRPr lang="da-DK" altLang="da-DK" dirty="0"/>
          </a:p>
          <a:p>
            <a:pPr lvl="1"/>
            <a:r>
              <a:rPr lang="da-DK" altLang="da-DK" dirty="0"/>
              <a:t>Står for det ressourceforbrug, der er medgået til periodens salg</a:t>
            </a:r>
          </a:p>
          <a:p>
            <a:pPr lvl="2"/>
            <a:r>
              <a:rPr lang="da-DK" altLang="da-DK" dirty="0"/>
              <a:t>Transaktionsbaseret historiske kostprismodel</a:t>
            </a:r>
          </a:p>
          <a:p>
            <a:pPr lvl="2"/>
            <a:r>
              <a:rPr lang="da-DK" altLang="da-DK" dirty="0"/>
              <a:t>Indgående fysisk strøm af ressourcer – indregning og måling i resultatopgørelsen</a:t>
            </a:r>
          </a:p>
          <a:p>
            <a:pPr lvl="2"/>
            <a:endParaRPr lang="da-DK" altLang="da-DK" dirty="0"/>
          </a:p>
          <a:p>
            <a:pPr lvl="1"/>
            <a:r>
              <a:rPr lang="da-DK" altLang="da-DK" dirty="0"/>
              <a:t>Periodens værdinedgang i nettoaktiver</a:t>
            </a:r>
          </a:p>
          <a:p>
            <a:pPr lvl="2"/>
            <a:r>
              <a:rPr lang="da-DK" altLang="da-DK" dirty="0"/>
              <a:t>Reduktion af egenkapitalens værdi</a:t>
            </a:r>
          </a:p>
          <a:p>
            <a:pPr lvl="2"/>
            <a:r>
              <a:rPr lang="da-DK" altLang="da-DK" dirty="0"/>
              <a:t>Sammenblanding af indregning og måling – meget rummelig</a:t>
            </a:r>
          </a:p>
          <a:p>
            <a:pPr lvl="2"/>
            <a:r>
              <a:rPr lang="da-DK" altLang="da-DK" dirty="0"/>
              <a:t>Konsistent med den formueorienterede regnskabsteoris synsvinkel</a:t>
            </a:r>
          </a:p>
          <a:p>
            <a:pPr lvl="2"/>
            <a:r>
              <a:rPr lang="da-DK" altLang="da-DK" dirty="0"/>
              <a:t>Omkostninger indregnes og måles i balancen</a:t>
            </a:r>
            <a:endParaRPr lang="da-DK" dirty="0"/>
          </a:p>
        </p:txBody>
      </p:sp>
      <p:sp>
        <p:nvSpPr>
          <p:cNvPr id="3" name="Text Placeholder 2"/>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Definitioner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9729967"/>
      </p:ext>
    </p:extLst>
  </p:cSld>
  <p:clrMapOvr>
    <a:masterClrMapping/>
  </p:clrMapOvr>
  <mc:AlternateContent xmlns:mc="http://schemas.openxmlformats.org/markup-compatibility/2006" xmlns:p14="http://schemas.microsoft.com/office/powerpoint/2010/main">
    <mc:Choice Requires="p14">
      <p:transition spd="slow" p14:dur="2000" advTm="70842"/>
    </mc:Choice>
    <mc:Fallback xmlns="">
      <p:transition spd="slow" advTm="7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el 1"/>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Omkostninger</a:t>
            </a:r>
          </a:p>
        </p:txBody>
      </p:sp>
      <p:sp>
        <p:nvSpPr>
          <p:cNvPr id="2" name="Content Placeholder 1"/>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endParaRPr lang="da-DK" altLang="da-DK" sz="1400" dirty="0"/>
          </a:p>
          <a:p>
            <a:pPr marL="0" indent="0" eaLnBrk="1" hangingPunct="1">
              <a:buNone/>
            </a:pPr>
            <a:r>
              <a:rPr lang="da-DK" altLang="da-DK" sz="1400" dirty="0"/>
              <a:t>Den præstationsorienterede teori benytter den transaktionsbaserede historiske kostprismodel, hvor virksomheden bliver beskrevet som en transformationsproces med resultatopgørelsen i fokus. </a:t>
            </a:r>
            <a:br>
              <a:rPr lang="da-DK" altLang="da-DK" sz="1400" dirty="0"/>
            </a:br>
            <a:br>
              <a:rPr lang="da-DK" altLang="da-DK" sz="1400" dirty="0"/>
            </a:br>
            <a:r>
              <a:rPr lang="da-DK" altLang="da-DK" sz="1400" dirty="0"/>
              <a:t>Virksomheden er her set som et instrument, hvori forskellige input genererer et større output og derigennem giver aktionærerne et afkast.</a:t>
            </a:r>
            <a:br>
              <a:rPr lang="da-DK" altLang="da-DK" sz="1400" dirty="0"/>
            </a:br>
            <a:br>
              <a:rPr lang="da-DK" altLang="da-DK" sz="1400" dirty="0"/>
            </a:br>
            <a:r>
              <a:rPr lang="da-DK" altLang="da-DK" sz="1400" dirty="0"/>
              <a:t>Her er fokus på transformationsprocessen, og definitionen er dermed:</a:t>
            </a:r>
            <a:br>
              <a:rPr lang="da-DK" altLang="da-DK" sz="1400" dirty="0"/>
            </a:br>
            <a:endParaRPr lang="da-DK" altLang="da-DK" sz="1400" dirty="0"/>
          </a:p>
          <a:p>
            <a:pPr marL="0" indent="0" eaLnBrk="1" hangingPunct="1">
              <a:buNone/>
            </a:pPr>
            <a:r>
              <a:rPr lang="da-DK" altLang="da-DK" sz="1400" dirty="0"/>
              <a:t>Ved omkostninger forstår man det ressourceforbrug målt på grundlag af historisk kostpris, som er </a:t>
            </a:r>
            <a:br>
              <a:rPr lang="da-DK" altLang="da-DK" sz="1400" dirty="0"/>
            </a:br>
            <a:r>
              <a:rPr lang="da-DK" altLang="da-DK" sz="1400" dirty="0"/>
              <a:t>medgået til at opnå periodens indtægter.</a:t>
            </a:r>
            <a:br>
              <a:rPr lang="da-DK" altLang="da-DK" sz="1400" dirty="0"/>
            </a:br>
            <a:r>
              <a:rPr lang="da-DK" altLang="da-DK" sz="1400" dirty="0"/>
              <a:t> </a:t>
            </a:r>
            <a:br>
              <a:rPr lang="da-DK" altLang="da-DK" sz="1400" dirty="0"/>
            </a:br>
            <a:endParaRPr lang="da-DK" sz="1400" dirty="0"/>
          </a:p>
        </p:txBody>
      </p:sp>
      <p:sp>
        <p:nvSpPr>
          <p:cNvPr id="3" name="Text Placeholder 2"/>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Præstationsorienteret definition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6541853"/>
      </p:ext>
    </p:extLst>
  </p:cSld>
  <p:clrMapOvr>
    <a:masterClrMapping/>
  </p:clrMapOvr>
  <mc:AlternateContent xmlns:mc="http://schemas.openxmlformats.org/markup-compatibility/2006" xmlns:p14="http://schemas.microsoft.com/office/powerpoint/2010/main">
    <mc:Choice Requires="p14">
      <p:transition spd="slow" p14:dur="2000" advTm="26792"/>
    </mc:Choice>
    <mc:Fallback xmlns="">
      <p:transition spd="slow" advTm="2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Omkostninger</a:t>
            </a:r>
            <a:endParaRPr lang="da-DK" dirty="0"/>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endParaRPr lang="da-DK" altLang="da-DK" sz="1400" dirty="0"/>
          </a:p>
          <a:p>
            <a:pPr marL="0" indent="0" eaLnBrk="1" hangingPunct="1">
              <a:buNone/>
            </a:pPr>
            <a:r>
              <a:rPr lang="da-DK" altLang="da-DK" sz="1400" dirty="0"/>
              <a:t>Denne definition, hvor resultatopgørelsen er i centrum, tolker omkostninger som en indgående fysisk strøm af ressourcer til kostpris, hvor indregning og måling foregår i resultatopgørelsen på salgstidspunktet. </a:t>
            </a:r>
          </a:p>
          <a:p>
            <a:pPr marL="0" indent="0" eaLnBrk="1" hangingPunct="1">
              <a:buNone/>
            </a:pPr>
            <a:endParaRPr lang="da-DK" altLang="da-DK" sz="1400" dirty="0"/>
          </a:p>
          <a:p>
            <a:pPr marL="0" indent="0" eaLnBrk="1" hangingPunct="1">
              <a:buNone/>
            </a:pPr>
            <a:r>
              <a:rPr lang="da-DK" altLang="da-DK" sz="1400" dirty="0"/>
              <a:t>Omkostningerne er derfor et resultat af, hvad vi historisk har betalt for de input, som vi bruger i transformations-processen til at opnå et overskud</a:t>
            </a:r>
          </a:p>
          <a:p>
            <a:pPr marL="0" indent="0" eaLnBrk="1" hangingPunct="1">
              <a:buNone/>
            </a:pPr>
            <a:endParaRPr lang="da-DK" sz="1400" dirty="0"/>
          </a:p>
          <a:p>
            <a:pPr marL="0" indent="0" eaLnBrk="1" hangingPunct="1">
              <a:buNone/>
            </a:pPr>
            <a:r>
              <a:rPr lang="da-DK" altLang="da-DK" sz="1400" dirty="0"/>
              <a:t>Den monetære beskrivelse af transformations-processens effektivitet foregår i resultatopgørelsen på grundlag af </a:t>
            </a:r>
            <a:r>
              <a:rPr lang="da-DK" altLang="da-DK" sz="1400" dirty="0" err="1"/>
              <a:t>matchingprincippet</a:t>
            </a:r>
            <a:r>
              <a:rPr lang="da-DK" altLang="da-DK" sz="1400" dirty="0"/>
              <a:t>, der måler det </a:t>
            </a:r>
            <a:r>
              <a:rPr lang="da-DK" altLang="da-DK" sz="1400" dirty="0" err="1"/>
              <a:t>ressou</a:t>
            </a:r>
            <a:r>
              <a:rPr lang="da-DK" altLang="da-DK" sz="1400" dirty="0"/>
              <a:t>-forbrug i kroner, som er medgået til skabe indtægterne</a:t>
            </a: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Præstationsorienteret definition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6813398"/>
      </p:ext>
    </p:extLst>
  </p:cSld>
  <p:clrMapOvr>
    <a:masterClrMapping/>
  </p:clrMapOvr>
  <mc:AlternateContent xmlns:mc="http://schemas.openxmlformats.org/markup-compatibility/2006" xmlns:p14="http://schemas.microsoft.com/office/powerpoint/2010/main">
    <mc:Choice Requires="p14">
      <p:transition spd="slow" p14:dur="2000" advTm="26517"/>
    </mc:Choice>
    <mc:Fallback xmlns="">
      <p:transition spd="slow"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Omkostninger</a:t>
            </a:r>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endParaRPr lang="da-DK" altLang="da-DK" sz="1400" dirty="0"/>
          </a:p>
          <a:p>
            <a:pPr marL="0" indent="0" eaLnBrk="1" hangingPunct="1">
              <a:buNone/>
            </a:pPr>
            <a:r>
              <a:rPr lang="da-DK" altLang="da-DK" sz="1400" dirty="0"/>
              <a:t>Som følge af, at den formueorienterede regnskabsteori ser på virksomhedens nettoaktiver og ændringen heraf, som gennemgået i kapitel 5 om den formueorienterede teori, er definitionen af omkostninger ligeledes foretaget ud fra balancen, selvom omkostningerne vises i resultatopgørelsen. </a:t>
            </a:r>
          </a:p>
          <a:p>
            <a:pPr marL="0" indent="0" eaLnBrk="1" hangingPunct="1">
              <a:buNone/>
            </a:pPr>
            <a:endParaRPr lang="da-DK" altLang="da-DK" sz="1400" dirty="0"/>
          </a:p>
          <a:p>
            <a:pPr marL="0" indent="0" eaLnBrk="1" hangingPunct="1">
              <a:buNone/>
            </a:pPr>
            <a:r>
              <a:rPr lang="da-DK" altLang="da-DK" sz="1400" dirty="0"/>
              <a:t>Den formueorienterede teoris definition af omkostninger er som følger:</a:t>
            </a:r>
          </a:p>
          <a:p>
            <a:pPr marL="0" indent="0" eaLnBrk="1" hangingPunct="1">
              <a:buNone/>
            </a:pPr>
            <a:r>
              <a:rPr lang="da-DK" altLang="da-DK" sz="1400" dirty="0"/>
              <a:t>Omkostninger er et fald i økonomiske fordele i regnskabsperioden i form af afgang eller værdiforringelse af aktiver eller tilgang af forpligtelser, som medfører fald i egenkapitalen, bortset fra udlodninger til ejere.</a:t>
            </a:r>
          </a:p>
          <a:p>
            <a:pPr marL="0" indent="0" eaLnBrk="1" hangingPunct="1">
              <a:buNone/>
            </a:pP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Formueorienteret definition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4424438"/>
      </p:ext>
    </p:extLst>
  </p:cSld>
  <p:clrMapOvr>
    <a:masterClrMapping/>
  </p:clrMapOvr>
  <mc:AlternateContent xmlns:mc="http://schemas.openxmlformats.org/markup-compatibility/2006" xmlns:p14="http://schemas.microsoft.com/office/powerpoint/2010/main">
    <mc:Choice Requires="p14">
      <p:transition spd="slow" p14:dur="2000" advTm="66031"/>
    </mc:Choice>
    <mc:Fallback xmlns="">
      <p:transition spd="slow" advTm="6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Omkostninger</a:t>
            </a:r>
            <a:endParaRPr lang="da-DK" dirty="0"/>
          </a:p>
        </p:txBody>
      </p:sp>
      <p:sp>
        <p:nvSpPr>
          <p:cNvPr id="3" name="Content Placeholder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endParaRPr lang="da-DK" altLang="da-DK" sz="1400" dirty="0"/>
          </a:p>
          <a:p>
            <a:pPr marL="0" indent="0" eaLnBrk="1" hangingPunct="1">
              <a:buNone/>
            </a:pPr>
            <a:r>
              <a:rPr lang="da-DK" altLang="da-DK" sz="1400" dirty="0"/>
              <a:t>Målingen af omkostningen være et resultat af bevægelser i balancen, som præsenteres i resultatopgørelsen</a:t>
            </a:r>
          </a:p>
          <a:p>
            <a:pPr marL="0" indent="0" eaLnBrk="1" hangingPunct="1">
              <a:buNone/>
            </a:pPr>
            <a:r>
              <a:rPr lang="da-DK" altLang="da-DK" sz="1400" dirty="0"/>
              <a:t>Denne definition på omkostninger ligger til grund for begrebsrammen både i Årsregnskabsloven og </a:t>
            </a:r>
            <a:r>
              <a:rPr lang="da-DK" altLang="da-DK" sz="1400" dirty="0" err="1"/>
              <a:t>IASB’s</a:t>
            </a:r>
            <a:r>
              <a:rPr lang="da-DK" altLang="da-DK" sz="1400" dirty="0"/>
              <a:t> begrebsramme for IFRS</a:t>
            </a:r>
          </a:p>
          <a:p>
            <a:pPr marL="0" indent="0" eaLnBrk="1" hangingPunct="1">
              <a:buNone/>
            </a:pPr>
            <a:endParaRPr lang="da-DK" sz="1400" dirty="0"/>
          </a:p>
          <a:p>
            <a:pPr marL="0" indent="0" eaLnBrk="1" hangingPunct="1">
              <a:buNone/>
            </a:pPr>
            <a:r>
              <a:rPr lang="da-DK" altLang="da-DK" sz="1400" dirty="0"/>
              <a:t>Det ses altså her, at både Årsregnskabsloven og IFRS har adopteret tankegangen fra den formueorienterede teori med hensyn til omkostninger i definitionen</a:t>
            </a: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dirty="0"/>
              <a:t>Formueorienteret definition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1602794"/>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Omkostninger</a:t>
            </a:r>
          </a:p>
        </p:txBody>
      </p:sp>
      <p:sp>
        <p:nvSpPr>
          <p:cNvPr id="2" name="Text Placeholder 1"/>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Klassifikation og præsentation</a:t>
            </a:r>
            <a:endParaRPr lang="da-DK" dirty="0"/>
          </a:p>
        </p:txBody>
      </p:sp>
      <p:sp>
        <p:nvSpPr>
          <p:cNvPr id="3" name="Content Placeholder 2"/>
          <p:cNvSpPr>
            <a:spLocks noGrp="1"/>
          </p:cNvSpPr>
          <p:nvPr>
            <p:ph idx="1"/>
          </p:nvPr>
        </p:nvSpPr>
        <p:spPr/>
        <p:txBody>
          <a:bodyPr/>
          <a:lstStyle/>
          <a:p>
            <a:endParaRPr lang="da-DK"/>
          </a:p>
        </p:txBody>
      </p:sp>
      <p:pic>
        <p:nvPicPr>
          <p:cNvPr id="6" name="Picture 5"/>
          <p:cNvPicPr>
            <a:picLocks noChangeAspect="1"/>
          </p:cNvPicPr>
          <p:nvPr/>
        </p:nvPicPr>
        <p:blipFill>
          <a:blip r:embed="rId5"/>
          <a:stretch>
            <a:fillRect/>
          </a:stretch>
        </p:blipFill>
        <p:spPr>
          <a:xfrm>
            <a:off x="2339752" y="2571750"/>
            <a:ext cx="4895850" cy="26289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3161164"/>
      </p:ext>
    </p:extLst>
  </p:cSld>
  <p:clrMapOvr>
    <a:masterClrMapping/>
  </p:clrMapOvr>
  <mc:AlternateContent xmlns:mc="http://schemas.openxmlformats.org/markup-compatibility/2006" xmlns:p14="http://schemas.microsoft.com/office/powerpoint/2010/main">
    <mc:Choice Requires="p14">
      <p:transition spd="slow" p14:dur="2000" advTm="62283"/>
    </mc:Choice>
    <mc:Fallback xmlns="">
      <p:transition spd="slow" advTm="6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Udvalgte temaer og problemstillinger</a:t>
            </a:r>
          </a:p>
        </p:txBody>
      </p:sp>
      <p:sp>
        <p:nvSpPr>
          <p:cNvPr id="2" name="Content Placeholder 1"/>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indent="0" eaLnBrk="1" hangingPunct="1">
              <a:buNone/>
            </a:pPr>
            <a:endParaRPr lang="da-DK" altLang="da-DK" sz="1400" dirty="0"/>
          </a:p>
          <a:p>
            <a:pPr marL="0" indent="0" eaLnBrk="1" hangingPunct="1">
              <a:buNone/>
            </a:pPr>
            <a:r>
              <a:rPr lang="da-DK" altLang="da-DK" sz="1400" dirty="0"/>
              <a:t>Grundet det dobbelte bogholderis princip vil varelagerets værdi og vareforbruget altid være afhængige af hinanden.</a:t>
            </a:r>
          </a:p>
          <a:p>
            <a:pPr marL="0" indent="0" eaLnBrk="1" hangingPunct="1">
              <a:buNone/>
            </a:pPr>
            <a:r>
              <a:rPr lang="da-DK" altLang="da-DK" sz="1400" dirty="0"/>
              <a:t>Den principielle sammenhæng mellem lagerværdi i balancen og produktomkostninger i resultatopgørelsen kan med handelsvirksomheden som model fremstilles som:</a:t>
            </a:r>
          </a:p>
          <a:p>
            <a:pPr marL="0" indent="0" eaLnBrk="1" hangingPunct="1">
              <a:buNone/>
            </a:pPr>
            <a:endParaRPr lang="da-DK" altLang="da-DK" sz="1400" dirty="0"/>
          </a:p>
          <a:p>
            <a:pPr marL="0" indent="0" eaLnBrk="1" hangingPunct="1">
              <a:buNone/>
            </a:pPr>
            <a:r>
              <a:rPr lang="da-DK" altLang="da-DK" sz="1400" dirty="0" err="1"/>
              <a:t>VarelagerP</a:t>
            </a:r>
            <a:r>
              <a:rPr lang="da-DK" altLang="da-DK" sz="1400" dirty="0"/>
              <a:t> + Varekøb ÷ </a:t>
            </a:r>
            <a:r>
              <a:rPr lang="da-DK" altLang="da-DK" sz="1400" dirty="0" err="1"/>
              <a:t>VarelagerU</a:t>
            </a:r>
            <a:r>
              <a:rPr lang="da-DK" altLang="da-DK" sz="1400" dirty="0"/>
              <a:t> = Vareforbrug</a:t>
            </a:r>
            <a:endParaRPr lang="da-DK" sz="1400" dirty="0"/>
          </a:p>
        </p:txBody>
      </p:sp>
      <p:sp>
        <p:nvSpPr>
          <p:cNvPr id="3" name="Text Placeholder 2"/>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Måling af vareforbrug</a:t>
            </a:r>
            <a:endParaRPr lang="da-DK"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2411599"/>
      </p:ext>
    </p:extLst>
  </p:cSld>
  <p:clrMapOvr>
    <a:masterClrMapping/>
  </p:clrMapOvr>
  <mc:AlternateContent xmlns:mc="http://schemas.openxmlformats.org/markup-compatibility/2006" xmlns:p14="http://schemas.microsoft.com/office/powerpoint/2010/main">
    <mc:Choice Requires="p14">
      <p:transition spd="slow" p14:dur="2000" advTm="49874"/>
    </mc:Choice>
    <mc:Fallback xmlns="">
      <p:transition spd="slow" advTm="4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1258</TotalTime>
  <Words>1128</Words>
  <Application>Microsoft Office PowerPoint</Application>
  <PresentationFormat>On-screen Show (4:3)</PresentationFormat>
  <Paragraphs>116</Paragraphs>
  <Slides>16</Slides>
  <Notes>7</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Times New Roman</vt:lpstr>
      <vt:lpstr>Verdana</vt:lpstr>
      <vt:lpstr>Wingdings 2</vt:lpstr>
      <vt:lpstr>62469</vt:lpstr>
      <vt:lpstr>PowerPoint Presentation</vt:lpstr>
      <vt:lpstr>Indlæringsmål til kapitel 11</vt:lpstr>
      <vt:lpstr>Omkostninger</vt:lpstr>
      <vt:lpstr>Omkostninger</vt:lpstr>
      <vt:lpstr>Omkostninger</vt:lpstr>
      <vt:lpstr>Omkostninger</vt:lpstr>
      <vt:lpstr>Omkostninger</vt:lpstr>
      <vt:lpstr>Omkostninger</vt:lpstr>
      <vt:lpstr>Udvalgte temaer og problemstillinger</vt:lpstr>
      <vt:lpstr>Udvalgte temaer og problemstillinger</vt:lpstr>
      <vt:lpstr>Udvalgte temaer og problemstillinger</vt:lpstr>
      <vt:lpstr>Udvalgte temaer og problemstillinger</vt:lpstr>
      <vt:lpstr>Udvalgte temaer og problemstillinger</vt:lpstr>
      <vt:lpstr>Udvalgte temaer og problemstillinger</vt:lpstr>
      <vt:lpstr>Udvalgte temaer og problemstillinger</vt:lpstr>
      <vt:lpstr>Udvalgte temaer og problemstillinger</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Kyhnauv-Vejgaard, Peter</cp:lastModifiedBy>
  <cp:revision>154</cp:revision>
  <cp:lastPrinted>1601-01-01T00:00:00Z</cp:lastPrinted>
  <dcterms:created xsi:type="dcterms:W3CDTF">2006-08-14T18:26:39Z</dcterms:created>
  <dcterms:modified xsi:type="dcterms:W3CDTF">2022-08-29T07:42:38Z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2022-08-29T07:42:35Z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da0ad61c-d809-4936-bbcd-4be4a1e57e91</vt:lpwstr>
  </property>
  <property fmtid="{D5CDD505-2E9C-101B-9397-08002B2CF9AE}" pid="8" name="MSIP_Label_ea60d57e-af5b-4752-ac57-3e4f28ca11dc_ContentBits">
    <vt:lpwstr>0</vt:lpwstr>
  </property>
</Properties>
</file>